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notesMasterIdLst>
    <p:notesMasterId r:id="rId36"/>
  </p:notesMasterIdLst>
  <p:sldIdLst>
    <p:sldId id="268" r:id="rId2"/>
    <p:sldId id="260" r:id="rId3"/>
    <p:sldId id="261" r:id="rId4"/>
    <p:sldId id="290" r:id="rId5"/>
    <p:sldId id="281" r:id="rId6"/>
    <p:sldId id="257" r:id="rId7"/>
    <p:sldId id="262" r:id="rId8"/>
    <p:sldId id="270" r:id="rId9"/>
    <p:sldId id="285" r:id="rId10"/>
    <p:sldId id="287" r:id="rId11"/>
    <p:sldId id="271" r:id="rId12"/>
    <p:sldId id="275" r:id="rId13"/>
    <p:sldId id="263" r:id="rId14"/>
    <p:sldId id="291" r:id="rId15"/>
    <p:sldId id="292" r:id="rId16"/>
    <p:sldId id="286" r:id="rId17"/>
    <p:sldId id="272" r:id="rId18"/>
    <p:sldId id="273" r:id="rId19"/>
    <p:sldId id="264" r:id="rId20"/>
    <p:sldId id="276" r:id="rId21"/>
    <p:sldId id="278" r:id="rId22"/>
    <p:sldId id="282" r:id="rId23"/>
    <p:sldId id="279" r:id="rId24"/>
    <p:sldId id="289" r:id="rId25"/>
    <p:sldId id="288" r:id="rId26"/>
    <p:sldId id="293" r:id="rId27"/>
    <p:sldId id="265" r:id="rId28"/>
    <p:sldId id="266" r:id="rId29"/>
    <p:sldId id="277" r:id="rId30"/>
    <p:sldId id="283" r:id="rId31"/>
    <p:sldId id="267" r:id="rId32"/>
    <p:sldId id="280" r:id="rId33"/>
    <p:sldId id="284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0541AC-F6C9-4FB9-83D5-F313CC9DE0C4}" v="319" dt="2017-05-15T11:56:30.592"/>
    <p1510:client id="{6A6A70A5-1BB5-4542-8AE6-3DCADF64372E}" v="32" dt="2017-05-15T11:46:05.811"/>
    <p1510:client id="{E62822A6-DA68-4888-9A1D-E5C2B0D2ABDF}" v="5" dt="2017-05-15T11:40:28.1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DD1B6-0089-494B-8601-A78F8DFCEDCC}" type="datetimeFigureOut">
              <a:rPr lang="fr-FR"/>
              <a:t>15/05/2017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975AD1-AE1A-4998-91D8-5D775B72D571}" type="slidenum">
              <a:rPr lang="fr-FR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6556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26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3081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14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047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5083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6464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7304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948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8940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385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295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463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6871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8809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0320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0332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0077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99411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5067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2066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232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1404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2873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790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76735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531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3828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487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1474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6889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834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975AD1-AE1A-4998-91D8-5D775B72D571}" type="slidenum">
              <a:rPr lang="fr-FR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107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1C32FE85-0C35-4B5D-A496-0D258302E854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fld id="{4EF11E8F-305C-4D68-834A-0C4C68E3062A}" type="slidenum">
              <a:rPr lang="fr-FR" smtClean="0"/>
              <a:t>‹#›</a:t>
            </a:fld>
            <a:endParaRPr lang="fr-FR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30777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256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10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207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23880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6289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50E7D78-E339-4B68-9E3D-442A59517DEF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94082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3F3FD26-C1BB-40A3-9963-2D9086593BE5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D7704B6-E9FE-4033-A4F9-BB050D2FB23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8722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A17F4366-E99A-4DF2-8F5C-E28EEBC54E63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86B9A9B-AA4B-4420-983E-874210F9CB7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60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7769136-7CFF-47BA-B731-F0882BDD2ADF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9E116F-6022-46B0-A2ED-C24985A55C0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02868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2BE12AC8-A9CD-4028-B6F1-1308F87A51F4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B76B4F-D434-4F60-8658-67DDC61DF5E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6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C5D44D08-5760-4265-A7CC-52B408CA5ECD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D8B35E6-5CDD-4FED-B9F3-3C126F2AE08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1328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4F7777F8-ED80-4CB7-AE7E-4212CC440FCF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CC816434-9667-4828-90A5-C1A92452536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7678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FCB56529-C87D-4343-926A-5A1206715F9E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E9189C52-FFEC-4B8C-A6A0-0AA85A7B1A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3230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43590F2-E858-4429-8B52-7E8BDCEC09C8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FE219DF-CBCC-44B1-AB00-3BC5E6AF517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82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1F172EC6-9F6B-44CA-A4CE-5FADF6284E53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37E3457-0029-4A44-AE7E-A902EC2CD78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5152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fld id="{8F6DD8C8-7A0E-4885-8816-6FFC057493A5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185584A-D97A-4B7D-8B91-D2297562912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14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450E7D78-E339-4B68-9E3D-442A59517DEF}" type="datetime1">
              <a:rPr lang="fr-FR" smtClean="0"/>
              <a:pPr lvl="0"/>
              <a:t>15/05/2017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lvl="0"/>
            <a:fld id="{6C35E58E-DCE3-4C03-9902-95B90E18C74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6612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9" r:id="rId1"/>
    <p:sldLayoutId id="2147483870" r:id="rId2"/>
    <p:sldLayoutId id="2147483871" r:id="rId3"/>
    <p:sldLayoutId id="2147483872" r:id="rId4"/>
    <p:sldLayoutId id="2147483873" r:id="rId5"/>
    <p:sldLayoutId id="2147483874" r:id="rId6"/>
    <p:sldLayoutId id="2147483875" r:id="rId7"/>
    <p:sldLayoutId id="2147483876" r:id="rId8"/>
    <p:sldLayoutId id="2147483877" r:id="rId9"/>
    <p:sldLayoutId id="2147483878" r:id="rId10"/>
    <p:sldLayoutId id="2147483879" r:id="rId11"/>
    <p:sldLayoutId id="2147483880" r:id="rId12"/>
    <p:sldLayoutId id="2147483881" r:id="rId13"/>
    <p:sldLayoutId id="2147483882" r:id="rId14"/>
    <p:sldLayoutId id="2147483883" r:id="rId15"/>
    <p:sldLayoutId id="2147483884" r:id="rId16"/>
    <p:sldLayoutId id="214748388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9suzyoK_ew&amp;feature=youtu.b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6"/>
          <p:cNvSpPr txBox="1"/>
          <p:nvPr/>
        </p:nvSpPr>
        <p:spPr>
          <a:xfrm>
            <a:off x="4981398" y="5800660"/>
            <a:ext cx="6542120" cy="40011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2000" b="1" i="0" u="none" strike="noStrike" kern="1200" cap="none" spc="0" baseline="0">
                <a:solidFill>
                  <a:srgbClr val="FFFFFF"/>
                </a:solidFill>
                <a:uFillTx/>
                <a:latin typeface="Calibri Light"/>
              </a:rPr>
              <a:t>MEYER Alexandre – PONZO Jean Baptiste – GARNIER Romain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3001347" y="161925"/>
            <a:ext cx="3765549" cy="831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4800"/>
              <a:t>DJI Pocket Fly</a:t>
            </a:r>
          </a:p>
        </p:txBody>
      </p:sp>
      <p:pic>
        <p:nvPicPr>
          <p:cNvPr id="1026" name="Picture 2" descr="Résultat de recherche d'images pour &quot;dji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08" y="2151844"/>
            <a:ext cx="3555999" cy="204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 2" descr="IMG_16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10" y="1219003"/>
            <a:ext cx="5772692" cy="38484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age 3" descr="te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604" y="81948"/>
            <a:ext cx="1287907" cy="99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60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23582" y="82189"/>
            <a:ext cx="8086849" cy="1152525"/>
          </a:xfrm>
        </p:spPr>
        <p:txBody>
          <a:bodyPr/>
          <a:lstStyle/>
          <a:p>
            <a:r>
              <a:rPr lang="fr-FR"/>
              <a:t>Architecture du </a:t>
            </a:r>
            <a:r>
              <a:rPr lang="fr-FR" err="1"/>
              <a:t>sdk</a:t>
            </a:r>
            <a:r>
              <a:rPr lang="fr-FR"/>
              <a:t> DJI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079" y="1238250"/>
            <a:ext cx="6277254" cy="433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23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6750" y="257175"/>
            <a:ext cx="10396882" cy="1151965"/>
          </a:xfrm>
        </p:spPr>
        <p:txBody>
          <a:bodyPr>
            <a:normAutofit fontScale="90000"/>
          </a:bodyPr>
          <a:lstStyle/>
          <a:p>
            <a:pPr algn="ctr"/>
            <a:r>
              <a:rPr lang="fr-FR"/>
              <a:t>Procédure pour faire fonctionner l’application Android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114300" y="1590675"/>
            <a:ext cx="6404523" cy="3813175"/>
          </a:xfrm>
        </p:spPr>
        <p:txBody>
          <a:bodyPr/>
          <a:lstStyle/>
          <a:p>
            <a:r>
              <a:rPr lang="fr-FR"/>
              <a:t>La télécommande du drone doit être allumé</a:t>
            </a:r>
          </a:p>
          <a:p>
            <a:r>
              <a:rPr lang="fr-FR"/>
              <a:t>La télécommande doit être appairé au drone</a:t>
            </a:r>
          </a:p>
          <a:p>
            <a:r>
              <a:rPr lang="fr-FR"/>
              <a:t>Le drone doit être allumé </a:t>
            </a:r>
          </a:p>
          <a:p>
            <a:r>
              <a:rPr lang="fr-FR"/>
              <a:t>Le smartphone doit être connecter en wifi sur la télécommande avec pour </a:t>
            </a:r>
            <a:r>
              <a:rPr lang="fr-FR" err="1"/>
              <a:t>ssid</a:t>
            </a:r>
            <a:r>
              <a:rPr lang="fr-FR"/>
              <a:t> phantom3</a:t>
            </a:r>
          </a:p>
          <a:p>
            <a:r>
              <a:rPr lang="fr-FR"/>
              <a:t>Avoir une </a:t>
            </a:r>
            <a:r>
              <a:rPr lang="fr-FR" err="1"/>
              <a:t>connection</a:t>
            </a:r>
            <a:r>
              <a:rPr lang="fr-FR"/>
              <a:t> active avec le </a:t>
            </a:r>
            <a:r>
              <a:rPr lang="fr-FR" err="1"/>
              <a:t>reseau</a:t>
            </a:r>
            <a:r>
              <a:rPr lang="fr-FR"/>
              <a:t> cellulaire (3G ou 4G)</a:t>
            </a:r>
          </a:p>
        </p:txBody>
      </p:sp>
      <p:pic>
        <p:nvPicPr>
          <p:cNvPr id="5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51" y="1590675"/>
            <a:ext cx="3063003" cy="368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98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/>
              <a:t>Appairage entre la télécommande et le drone </a:t>
            </a:r>
            <a:endParaRPr lang="fr-FR">
              <a:solidFill>
                <a:srgbClr val="B80E0F"/>
              </a:solidFill>
              <a:latin typeface="Impact"/>
            </a:endParaRPr>
          </a:p>
        </p:txBody>
      </p:sp>
      <p:pic>
        <p:nvPicPr>
          <p:cNvPr id="3" name="Image 3" descr="apair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06" y="1629314"/>
            <a:ext cx="2481635" cy="37233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ZoneTexte 4"/>
          <p:cNvSpPr txBox="1"/>
          <p:nvPr/>
        </p:nvSpPr>
        <p:spPr>
          <a:xfrm>
            <a:off x="4182829" y="3181350"/>
            <a:ext cx="6239435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2000"/>
              <a:t>Bouton d'appairage entre la télécommande et le drone</a:t>
            </a:r>
            <a:r>
              <a:rPr lang="fr-FR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73816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14534" y="120015"/>
            <a:ext cx="11014666" cy="896303"/>
          </a:xfrm>
        </p:spPr>
        <p:txBody>
          <a:bodyPr>
            <a:normAutofit/>
          </a:bodyPr>
          <a:lstStyle/>
          <a:p>
            <a:pPr algn="ctr"/>
            <a:r>
              <a:rPr lang="fr-FR" sz="3600"/>
              <a:t>Appairage Entre L’application et le drone</a:t>
            </a:r>
            <a:endParaRPr lang="en-GB" sz="3600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46088" y="1339850"/>
            <a:ext cx="4945199" cy="3669860"/>
          </a:xfrm>
        </p:spPr>
        <p:txBody>
          <a:bodyPr/>
          <a:lstStyle/>
          <a:p>
            <a:r>
              <a:rPr lang="fr-FR"/>
              <a:t>Objectif : Connecter l’application au se connecter avec le drone en wifi</a:t>
            </a:r>
            <a:endParaRPr lang="en-GB"/>
          </a:p>
          <a:p>
            <a:r>
              <a:rPr lang="fr-FR"/>
              <a:t>But : Récupérer les informations du But : récupérer les informations envoyées par le drone</a:t>
            </a:r>
            <a:endParaRPr lang="en-GB"/>
          </a:p>
        </p:txBody>
      </p:sp>
      <p:pic>
        <p:nvPicPr>
          <p:cNvPr id="3074" name="Picture 2" descr="Résultat de recherche d'images pour &quot;smartphone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59" y="1123950"/>
            <a:ext cx="1584915" cy="1585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ésultat de recherche d'images pour &quot;wifi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58" y="1374846"/>
            <a:ext cx="1195049" cy="86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èche : bas 3"/>
          <p:cNvSpPr/>
          <p:nvPr/>
        </p:nvSpPr>
        <p:spPr>
          <a:xfrm rot="-5400000">
            <a:off x="7393704" y="1428750"/>
            <a:ext cx="361357" cy="7480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bas 6"/>
          <p:cNvSpPr/>
          <p:nvPr/>
        </p:nvSpPr>
        <p:spPr>
          <a:xfrm rot="2040000">
            <a:off x="9462744" y="2524125"/>
            <a:ext cx="361950" cy="8248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1578" y="2844453"/>
            <a:ext cx="943429" cy="633439"/>
          </a:xfrm>
          <a:prstGeom prst="rect">
            <a:avLst/>
          </a:prstGeom>
        </p:spPr>
      </p:pic>
      <p:pic>
        <p:nvPicPr>
          <p:cNvPr id="8" name="Picture 6" descr="Résultat de recherche d'images pour &quot;android logo&quot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00" y="1541115"/>
            <a:ext cx="649008" cy="76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9" descr="teleco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0917" y="1080569"/>
            <a:ext cx="1908159" cy="1272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1" descr="drone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3092" y="3475380"/>
            <a:ext cx="2744089" cy="19554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31523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175" y="276225"/>
            <a:ext cx="10396882" cy="1151965"/>
          </a:xfrm>
        </p:spPr>
        <p:txBody>
          <a:bodyPr/>
          <a:lstStyle/>
          <a:p>
            <a:pPr algn="ctr"/>
            <a:r>
              <a:rPr lang="fr-FR" err="1"/>
              <a:t>Integration</a:t>
            </a:r>
            <a:r>
              <a:rPr lang="fr-FR"/>
              <a:t> du </a:t>
            </a:r>
            <a:r>
              <a:rPr lang="fr-FR" err="1"/>
              <a:t>sdk</a:t>
            </a:r>
            <a:r>
              <a:rPr lang="fr-FR"/>
              <a:t> sous </a:t>
            </a:r>
            <a:r>
              <a:rPr lang="fr-FR" err="1"/>
              <a:t>android</a:t>
            </a:r>
            <a:r>
              <a:rPr lang="fr-FR"/>
              <a:t> 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1295400"/>
            <a:ext cx="5727127" cy="401277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705600" y="1800225"/>
            <a:ext cx="4948136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707473"/>
                </a:solidFill>
                <a:latin typeface="Impact"/>
              </a:rPr>
              <a:t>Dans Android Studio select </a:t>
            </a:r>
            <a:r>
              <a:rPr lang="fr-FR" b="1">
                <a:solidFill>
                  <a:srgbClr val="707473"/>
                </a:solidFill>
                <a:latin typeface="Impact"/>
              </a:rPr>
              <a:t>File-&gt;New-&gt;Import Module</a:t>
            </a:r>
          </a:p>
        </p:txBody>
      </p:sp>
    </p:spTree>
    <p:extLst>
      <p:ext uri="{BB962C8B-B14F-4D97-AF65-F5344CB8AC3E}">
        <p14:creationId xmlns:p14="http://schemas.microsoft.com/office/powerpoint/2010/main" val="796090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175" y="180975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INTEGRATION DU SDK SOUS ANDROID </a:t>
            </a:r>
            <a:r>
              <a:rPr lang="fr-FR">
                <a:solidFill>
                  <a:srgbClr val="000000"/>
                </a:solidFill>
              </a:rPr>
              <a:t> </a:t>
            </a:r>
            <a:endParaRPr lang="fr-FR">
              <a:solidFill>
                <a:schemeClr val="tx1"/>
              </a:solidFill>
            </a:endParaRP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857375"/>
            <a:ext cx="2743200" cy="12486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6250" y="2283305"/>
            <a:ext cx="2535238" cy="299058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gauche 6"/>
          <p:cNvSpPr/>
          <p:nvPr/>
        </p:nvSpPr>
        <p:spPr>
          <a:xfrm>
            <a:off x="3457575" y="2189852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086350" y="2125663"/>
            <a:ext cx="653779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Le </a:t>
            </a:r>
            <a:r>
              <a:rPr lang="fr-FR" err="1">
                <a:solidFill>
                  <a:srgbClr val="000000"/>
                </a:solidFill>
                <a:latin typeface="Impact"/>
              </a:rPr>
              <a:t>sdk</a:t>
            </a:r>
            <a:r>
              <a:rPr lang="fr-FR">
                <a:solidFill>
                  <a:srgbClr val="000000"/>
                </a:solidFill>
                <a:latin typeface="Impact"/>
              </a:rPr>
              <a:t> est bien intégré</a:t>
            </a:r>
          </a:p>
          <a:p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Nous pouvons accéder à toute les classes de base du drone</a:t>
            </a:r>
          </a:p>
        </p:txBody>
      </p:sp>
    </p:spTree>
    <p:extLst>
      <p:ext uri="{BB962C8B-B14F-4D97-AF65-F5344CB8AC3E}">
        <p14:creationId xmlns:p14="http://schemas.microsoft.com/office/powerpoint/2010/main" val="50793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123825"/>
            <a:ext cx="10396882" cy="115196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fr-FR" sz="4000"/>
              <a:t>Déroulement de l'appairage étape par étape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1590675"/>
            <a:ext cx="10394707" cy="3311189"/>
          </a:xfrm>
        </p:spPr>
        <p:txBody>
          <a:bodyPr>
            <a:normAutofit lnSpcReduction="10000"/>
          </a:bodyPr>
          <a:lstStyle/>
          <a:p>
            <a:r>
              <a:rPr lang="fr-FR"/>
              <a:t>Vérification de l'api </a:t>
            </a:r>
            <a:r>
              <a:rPr lang="fr-FR" err="1"/>
              <a:t>level</a:t>
            </a:r>
            <a:r>
              <a:rPr lang="fr-FR"/>
              <a:t> du téléphone </a:t>
            </a:r>
            <a:r>
              <a:rPr lang="fr-FR" err="1"/>
              <a:t>android</a:t>
            </a:r>
          </a:p>
          <a:p>
            <a:r>
              <a:rPr lang="fr-FR"/>
              <a:t>Vérification des permissions du </a:t>
            </a:r>
            <a:r>
              <a:rPr lang="fr-FR" err="1"/>
              <a:t>manifest</a:t>
            </a:r>
            <a:r>
              <a:rPr lang="fr-FR"/>
              <a:t> pour l'accès aux données cellulaires </a:t>
            </a:r>
            <a:r>
              <a:rPr lang="fr-FR" err="1"/>
              <a:t>ect</a:t>
            </a:r>
            <a:r>
              <a:rPr lang="fr-FR"/>
              <a:t> …</a:t>
            </a:r>
          </a:p>
          <a:p>
            <a:r>
              <a:rPr lang="fr-FR" err="1"/>
              <a:t>Verification</a:t>
            </a:r>
            <a:r>
              <a:rPr lang="fr-FR"/>
              <a:t> de l'api key </a:t>
            </a:r>
          </a:p>
          <a:p>
            <a:endParaRPr lang="fr-FR">
              <a:solidFill>
                <a:srgbClr val="000000"/>
              </a:solidFill>
              <a:latin typeface="Impact"/>
              <a:cs typeface="Courier New"/>
            </a:endParaRP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  <a:cs typeface="Courier New"/>
            </a:endParaRPr>
          </a:p>
          <a:p>
            <a:pPr marL="0" indent="0">
              <a:buNone/>
            </a:pP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Renvoi un booléen </a:t>
            </a:r>
            <a:r>
              <a:rPr lang="fr-FR" err="1">
                <a:solidFill>
                  <a:srgbClr val="000000"/>
                </a:solidFill>
                <a:latin typeface="Impact"/>
                <a:cs typeface="Courier New"/>
              </a:rPr>
              <a:t>true</a:t>
            </a: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 ou false</a:t>
            </a:r>
          </a:p>
          <a:p>
            <a:pPr marL="0" indent="0">
              <a:buNone/>
            </a:pP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Si la </a:t>
            </a:r>
            <a:r>
              <a:rPr lang="fr-FR" err="1">
                <a:solidFill>
                  <a:srgbClr val="000000"/>
                </a:solidFill>
                <a:latin typeface="Impact"/>
                <a:cs typeface="Courier New"/>
              </a:rPr>
              <a:t>methode</a:t>
            </a: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 nous renvoi </a:t>
            </a:r>
            <a:r>
              <a:rPr lang="fr-FR" err="1">
                <a:solidFill>
                  <a:srgbClr val="000000"/>
                </a:solidFill>
                <a:latin typeface="Impact"/>
                <a:cs typeface="Courier New"/>
              </a:rPr>
              <a:t>true</a:t>
            </a:r>
            <a:r>
              <a:rPr lang="fr-FR">
                <a:solidFill>
                  <a:srgbClr val="000000"/>
                </a:solidFill>
                <a:latin typeface="Impact"/>
                <a:cs typeface="Courier New"/>
              </a:rPr>
              <a:t> nous pouvons ensuite instancier  :</a:t>
            </a: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  <a:cs typeface="Courier New"/>
            </a:endParaRPr>
          </a:p>
          <a:p>
            <a:endParaRPr lang="fr-FR">
              <a:solidFill>
                <a:srgbClr val="000000"/>
              </a:solidFill>
              <a:latin typeface="Impact"/>
              <a:cs typeface="Courier New"/>
            </a:endParaRP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9" y="2838450"/>
            <a:ext cx="10224643" cy="330200"/>
          </a:xfrm>
          <a:prstGeom prst="rect">
            <a:avLst/>
          </a:prstGeom>
        </p:spPr>
      </p:pic>
      <p:pic>
        <p:nvPicPr>
          <p:cNvPr id="6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359" y="4581525"/>
            <a:ext cx="6269465" cy="40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6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460" y="112462"/>
            <a:ext cx="10396882" cy="1151965"/>
          </a:xfrm>
        </p:spPr>
        <p:txBody>
          <a:bodyPr/>
          <a:lstStyle/>
          <a:p>
            <a:pPr algn="ctr"/>
            <a:r>
              <a:rPr lang="fr-FR"/>
              <a:t>Partie Android</a:t>
            </a:r>
          </a:p>
        </p:txBody>
      </p:sp>
      <p:pic>
        <p:nvPicPr>
          <p:cNvPr id="4" name="Picture 6" descr="Résultat de recherche d'images pour &quot;android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4223" y="225169"/>
            <a:ext cx="797128" cy="93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483" y="1571625"/>
            <a:ext cx="6845453" cy="34796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ZoneTexte 5"/>
          <p:cNvSpPr txBox="1"/>
          <p:nvPr/>
        </p:nvSpPr>
        <p:spPr>
          <a:xfrm>
            <a:off x="7432154" y="1466850"/>
            <a:ext cx="3470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Permissions obligatoire dans le manifest.xml pour permettre l’autorisation des du wifi, du Bluetooth </a:t>
            </a:r>
            <a:r>
              <a:rPr lang="fr-FR" err="1"/>
              <a:t>ect</a:t>
            </a:r>
            <a:r>
              <a:rPr lang="fr-FR"/>
              <a:t> …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2088" y="2988129"/>
            <a:ext cx="3993929" cy="78373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498853" y="4238625"/>
            <a:ext cx="347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Avoir une clé active sur le site de DJI DEVELOPER </a:t>
            </a:r>
          </a:p>
        </p:txBody>
      </p:sp>
    </p:spTree>
    <p:extLst>
      <p:ext uri="{BB962C8B-B14F-4D97-AF65-F5344CB8AC3E}">
        <p14:creationId xmlns:p14="http://schemas.microsoft.com/office/powerpoint/2010/main" val="4010176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2216" y="-66675"/>
            <a:ext cx="10396882" cy="1151965"/>
          </a:xfrm>
        </p:spPr>
        <p:txBody>
          <a:bodyPr/>
          <a:lstStyle/>
          <a:p>
            <a:pPr algn="ctr"/>
            <a:r>
              <a:rPr lang="fr-FR"/>
              <a:t>Main ACTIVITY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632325" y="1333500"/>
            <a:ext cx="4945063" cy="3455306"/>
          </a:xfrm>
        </p:spPr>
        <p:txBody>
          <a:bodyPr/>
          <a:lstStyle/>
          <a:p>
            <a:pPr marL="0" indent="0">
              <a:buNone/>
            </a:pPr>
            <a:endParaRPr lang="fr-FR"/>
          </a:p>
          <a:p>
            <a:r>
              <a:rPr lang="fr-FR"/>
              <a:t>Vérification de l'appairage entre le drone la télécommande et le drone </a:t>
            </a:r>
          </a:p>
          <a:p>
            <a:endParaRPr lang="fr-FR"/>
          </a:p>
          <a:p>
            <a:r>
              <a:rPr lang="fr-FR"/>
              <a:t>Vérification de l'api key du </a:t>
            </a:r>
            <a:r>
              <a:rPr lang="fr-FR" err="1"/>
              <a:t>sdk</a:t>
            </a:r>
            <a:r>
              <a:rPr lang="fr-FR"/>
              <a:t> au lancement de l'application par le biais du </a:t>
            </a:r>
            <a:r>
              <a:rPr lang="fr-FR" err="1"/>
              <a:t>reseau</a:t>
            </a:r>
            <a:r>
              <a:rPr lang="fr-FR"/>
              <a:t> cellulaire du portable </a:t>
            </a:r>
          </a:p>
        </p:txBody>
      </p:sp>
      <p:pic>
        <p:nvPicPr>
          <p:cNvPr id="8" name="Image 8" descr="logo-4g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8850" y="3505200"/>
            <a:ext cx="1546408" cy="948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5" descr="Captur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5" y="266700"/>
            <a:ext cx="2469517" cy="497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0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3657" y="295182"/>
            <a:ext cx="10396882" cy="1151965"/>
          </a:xfrm>
        </p:spPr>
        <p:txBody>
          <a:bodyPr/>
          <a:lstStyle/>
          <a:p>
            <a:pPr algn="ctr"/>
            <a:r>
              <a:rPr lang="fr-FR"/>
              <a:t>Récupérer le retour </a:t>
            </a:r>
            <a:r>
              <a:rPr lang="fr-FR" err="1"/>
              <a:t>video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705369" y="2333625"/>
            <a:ext cx="5231631" cy="225266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Avoir le retour vidéo sur le portable (FPV)</a:t>
            </a:r>
          </a:p>
          <a:p>
            <a:endParaRPr lang="fr-FR"/>
          </a:p>
          <a:p>
            <a:r>
              <a:rPr lang="fr-FR"/>
              <a:t> Récupérer les données envoyés par la camera</a:t>
            </a:r>
            <a:br>
              <a:rPr lang="fr-FR"/>
            </a:br>
            <a:endParaRPr lang="fr-FR"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 Traiter les données </a:t>
            </a:r>
            <a:br>
              <a:rPr lang="fr-FR">
                <a:latin typeface="Impact"/>
              </a:rPr>
            </a:br>
            <a:endParaRPr lang="fr-FR"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 Afficher les données sur la page en Direct </a:t>
            </a:r>
            <a:endParaRPr lang="fr-FR">
              <a:latin typeface="Impact"/>
            </a:endParaRPr>
          </a:p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6173" y="3171825"/>
            <a:ext cx="2470467" cy="2767909"/>
          </a:xfrm>
          <a:prstGeom prst="rect">
            <a:avLst/>
          </a:prstGeom>
        </p:spPr>
      </p:pic>
      <p:pic>
        <p:nvPicPr>
          <p:cNvPr id="6" name="Image 4" descr="drone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786" y="1474828"/>
            <a:ext cx="2744155" cy="2194235"/>
          </a:xfrm>
          <a:prstGeom prst="rect">
            <a:avLst/>
          </a:prstGeom>
        </p:spPr>
      </p:pic>
      <p:sp>
        <p:nvSpPr>
          <p:cNvPr id="7" name="Flèche : droite 6"/>
          <p:cNvSpPr/>
          <p:nvPr/>
        </p:nvSpPr>
        <p:spPr>
          <a:xfrm rot="-4260000">
            <a:off x="8902996" y="3929758"/>
            <a:ext cx="785603" cy="3134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/>
          <p:cNvSpPr/>
          <p:nvPr/>
        </p:nvSpPr>
        <p:spPr>
          <a:xfrm rot="1800000">
            <a:off x="6717207" y="4033777"/>
            <a:ext cx="2646594" cy="4231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6240483" y="437405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/>
              <a:t>5.8GHZ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488580" y="3800475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>
                <a:solidFill>
                  <a:srgbClr val="000000"/>
                </a:solidFill>
                <a:latin typeface="Impact"/>
              </a:rPr>
              <a:t>WIFI</a:t>
            </a:r>
          </a:p>
        </p:txBody>
      </p:sp>
    </p:spTree>
    <p:extLst>
      <p:ext uri="{BB962C8B-B14F-4D97-AF65-F5344CB8AC3E}">
        <p14:creationId xmlns:p14="http://schemas.microsoft.com/office/powerpoint/2010/main" val="1988271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0049" y="219075"/>
            <a:ext cx="10396882" cy="1151965"/>
          </a:xfrm>
        </p:spPr>
        <p:txBody>
          <a:bodyPr/>
          <a:lstStyle/>
          <a:p>
            <a:pPr algn="ctr"/>
            <a:r>
              <a:rPr lang="fr-FR"/>
              <a:t>Plan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Introduction</a:t>
            </a:r>
          </a:p>
          <a:p>
            <a:r>
              <a:rPr lang="fr-FR"/>
              <a:t>Projet</a:t>
            </a:r>
          </a:p>
          <a:p>
            <a:r>
              <a:rPr lang="fr-FR"/>
              <a:t>Fonctionnalités</a:t>
            </a:r>
          </a:p>
          <a:p>
            <a:r>
              <a:rPr lang="fr-FR"/>
              <a:t>Appairage</a:t>
            </a:r>
          </a:p>
          <a:p>
            <a:r>
              <a:rPr lang="fr-FR"/>
              <a:t>Vidéo</a:t>
            </a:r>
          </a:p>
          <a:p>
            <a:r>
              <a:rPr lang="fr-FR"/>
              <a:t>Localisation et Tracé d’un parcourt</a:t>
            </a:r>
          </a:p>
          <a:p>
            <a:endParaRPr lang="fr-FR"/>
          </a:p>
          <a:p>
            <a:endParaRPr lang="fr-FR"/>
          </a:p>
        </p:txBody>
      </p:sp>
      <p:pic>
        <p:nvPicPr>
          <p:cNvPr id="4" name="Image 4" descr="drone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491" y="2171700"/>
            <a:ext cx="2744155" cy="219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80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1815" y="22860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rgbClr val="B80E0F"/>
                </a:solidFill>
                <a:latin typeface="Impact"/>
              </a:rPr>
              <a:t>RÉCUPÉRER LE RETOUR VIDEO</a:t>
            </a:r>
          </a:p>
        </p:txBody>
      </p:sp>
      <p:pic>
        <p:nvPicPr>
          <p:cNvPr id="8" name="Image 8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8374633" y="1743075"/>
            <a:ext cx="3277267" cy="3311525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25400" y="1784350"/>
            <a:ext cx="8429625" cy="36501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400" b="1"/>
          </a:p>
          <a:p>
            <a:pPr marL="0" indent="0">
              <a:buNone/>
            </a:pPr>
            <a:endParaRPr lang="fr-FR" sz="2400" b="1"/>
          </a:p>
          <a:p>
            <a:pPr marL="0" indent="0">
              <a:buNone/>
            </a:pPr>
            <a:r>
              <a:rPr lang="fr-FR" sz="2400" b="1">
                <a:solidFill>
                  <a:srgbClr val="0C0C0C"/>
                </a:solidFill>
              </a:rPr>
              <a:t>Le principe du FPV</a:t>
            </a:r>
            <a:endParaRPr lang="fr-FR" sz="2400" b="1">
              <a:solidFill>
                <a:srgbClr val="0C0C0C"/>
              </a:solidFill>
              <a:latin typeface="Impact"/>
            </a:endParaRPr>
          </a:p>
          <a:p>
            <a:pPr marL="0" indent="0">
              <a:buNone/>
            </a:pPr>
            <a:r>
              <a:rPr lang="fr-FR">
                <a:solidFill>
                  <a:srgbClr val="000000"/>
                </a:solidFill>
              </a:rPr>
              <a:t>Le </a:t>
            </a:r>
            <a:r>
              <a:rPr lang="fr-FR" b="1">
                <a:solidFill>
                  <a:srgbClr val="000000"/>
                </a:solidFill>
              </a:rPr>
              <a:t>pilotage en immersion</a:t>
            </a:r>
            <a:r>
              <a:rPr lang="fr-FR">
                <a:solidFill>
                  <a:srgbClr val="000000"/>
                </a:solidFill>
              </a:rPr>
              <a:t> est un procédé qui consiste à diriger un modèle radiocommandé (avion, hélicoptère, aérotrain, voiture, etc.) par l'intermédiaire d'une caméra sans fil et d'un écran ou de lunettes vidéo.</a:t>
            </a:r>
          </a:p>
          <a:p>
            <a:pPr marL="0" indent="0">
              <a:buNone/>
            </a:pPr>
            <a:r>
              <a:rPr lang="fr-FR">
                <a:solidFill>
                  <a:srgbClr val="000000"/>
                </a:solidFill>
              </a:rPr>
              <a:t>En anglais, ce procédé se nomme « FPV » pour « First Person </a:t>
            </a:r>
            <a:r>
              <a:rPr lang="fr-FR" err="1">
                <a:solidFill>
                  <a:srgbClr val="000000"/>
                </a:solidFill>
              </a:rPr>
              <a:t>View</a:t>
            </a:r>
            <a:r>
              <a:rPr lang="fr-FR">
                <a:solidFill>
                  <a:srgbClr val="000000"/>
                </a:solidFill>
              </a:rPr>
              <a:t> »</a:t>
            </a:r>
          </a:p>
          <a:p>
            <a:pPr marL="0" indent="0">
              <a:buNone/>
            </a:pPr>
            <a:endParaRPr lang="fr-FR">
              <a:latin typeface="Impact"/>
            </a:endParaRPr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79132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238125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RÉCUPÉRER LE RETOUR VIDEO</a:t>
            </a:r>
            <a:r>
              <a:rPr lang="fr-FR">
                <a:solidFill>
                  <a:srgbClr val="000000"/>
                </a:solidFill>
              </a:rPr>
              <a:t> 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95300" y="1333500"/>
            <a:ext cx="6280919" cy="908050"/>
          </a:xfrm>
        </p:spPr>
        <p:txBody>
          <a:bodyPr/>
          <a:lstStyle/>
          <a:p>
            <a:pPr marL="0" indent="0">
              <a:buNone/>
            </a:pPr>
            <a:r>
              <a:rPr lang="fr-FR"/>
              <a:t>RÉCUPÉRER LES DONNÉES ENVOYÉS PAR LA CAMERA</a:t>
            </a:r>
          </a:p>
          <a:p>
            <a:endParaRPr lang="fr-FR"/>
          </a:p>
        </p:txBody>
      </p:sp>
      <p:pic>
        <p:nvPicPr>
          <p:cNvPr id="4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30" y="2209800"/>
            <a:ext cx="10748963" cy="19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11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1688" y="190500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RÉCUPÉRER LE RETOUR VIDEO</a:t>
            </a:r>
            <a:r>
              <a:rPr lang="fr-FR">
                <a:solidFill>
                  <a:schemeClr val="tx1"/>
                </a:solidFill>
              </a:rPr>
              <a:t>  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77237" y="1276350"/>
            <a:ext cx="4822219" cy="1077913"/>
          </a:xfrm>
        </p:spPr>
        <p:txBody>
          <a:bodyPr/>
          <a:lstStyle/>
          <a:p>
            <a:r>
              <a:rPr lang="fr-FR"/>
              <a:t>Traiter les données en temps réel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92" y="2351283"/>
            <a:ext cx="11056660" cy="218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6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7212" y="66675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RÉCUPÉRER LE RETOUR VIDEO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724060" y="1276350"/>
            <a:ext cx="5621517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fr-FR" cap="all"/>
              <a:t>AFFICHER LES DONNÉES SUR LA PAGE EN DIRECT </a:t>
            </a:r>
            <a:r>
              <a:rPr lang="fr-FR"/>
              <a:t>​</a:t>
            </a:r>
          </a:p>
        </p:txBody>
      </p:sp>
      <p:pic>
        <p:nvPicPr>
          <p:cNvPr id="12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894" y="1733550"/>
            <a:ext cx="7982113" cy="388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50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PRENDRE UNE PHOTO/VIDEO</a:t>
            </a:r>
            <a:r>
              <a:rPr lang="fr-FR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4" name="Image 4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342988" y="2105025"/>
            <a:ext cx="8772525" cy="3095625"/>
          </a:xfrm>
          <a:prstGeom prst="rect">
            <a:avLst/>
          </a:prstGeom>
        </p:spPr>
      </p:pic>
      <p:pic>
        <p:nvPicPr>
          <p:cNvPr id="6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679" y="3202462"/>
            <a:ext cx="3573137" cy="267917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457200" y="1647825"/>
            <a:ext cx="5621338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fr-FR" cap="all"/>
              <a:t>Prendre une photo :</a:t>
            </a:r>
            <a:endParaRPr lang="fr-FR" cap="all">
              <a:solidFill>
                <a:srgbClr val="000000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440248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57394" y="257175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  <a:latin typeface="Impact"/>
              </a:rPr>
              <a:t>Prendre une Photo/</a:t>
            </a:r>
            <a:r>
              <a:rPr lang="fr-FR" err="1">
                <a:solidFill>
                  <a:srgbClr val="B80E0F"/>
                </a:solidFill>
                <a:latin typeface="Impact"/>
              </a:rPr>
              <a:t>Video</a:t>
            </a:r>
          </a:p>
        </p:txBody>
      </p:sp>
      <p:pic>
        <p:nvPicPr>
          <p:cNvPr id="6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20" y="1716599"/>
            <a:ext cx="6380251" cy="2928589"/>
          </a:xfrm>
          <a:prstGeom prst="rect">
            <a:avLst/>
          </a:prstGeom>
        </p:spPr>
      </p:pic>
      <p:pic>
        <p:nvPicPr>
          <p:cNvPr id="8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705" y="3095625"/>
            <a:ext cx="6112753" cy="308529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40043" y="1348859"/>
            <a:ext cx="5621338" cy="369332"/>
          </a:xfrm>
          <a:prstGeom prst="rect">
            <a:avLst/>
          </a:prstGeom>
        </p:spPr>
        <p:txBody>
          <a:bodyPr wrap="square" rtlCol="0" anchor="t">
            <a:spAutoFit/>
          </a:bodyPr>
          <a:lstStyle/>
          <a:p>
            <a:r>
              <a:rPr lang="fr-FR" cap="all"/>
              <a:t>Prendre une </a:t>
            </a:r>
            <a:r>
              <a:rPr lang="fr-FR" cap="all" err="1"/>
              <a:t>video</a:t>
            </a:r>
            <a:r>
              <a:rPr lang="fr-FR" cap="all"/>
              <a:t>:</a:t>
            </a:r>
            <a:endParaRPr lang="fr-FR" cap="all">
              <a:solidFill>
                <a:srgbClr val="000000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1838419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977" y="209550"/>
            <a:ext cx="10396882" cy="1151965"/>
          </a:xfrm>
        </p:spPr>
        <p:txBody>
          <a:bodyPr/>
          <a:lstStyle/>
          <a:p>
            <a:pPr algn="ctr"/>
            <a:r>
              <a:rPr lang="fr-FR">
                <a:solidFill>
                  <a:srgbClr val="B80E0F"/>
                </a:solidFill>
              </a:rPr>
              <a:t>PRENDRE UNE PHOTO/VIDEO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5842" y="1447800"/>
            <a:ext cx="7733613" cy="46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28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266700"/>
            <a:ext cx="10396882" cy="1151965"/>
          </a:xfrm>
        </p:spPr>
        <p:txBody>
          <a:bodyPr/>
          <a:lstStyle/>
          <a:p>
            <a:pPr algn="ctr"/>
            <a:r>
              <a:rPr lang="fr-FR"/>
              <a:t>Données </a:t>
            </a:r>
            <a:r>
              <a:rPr lang="en-GB"/>
              <a:t>de localisation</a:t>
            </a:r>
          </a:p>
        </p:txBody>
      </p:sp>
      <p:pic>
        <p:nvPicPr>
          <p:cNvPr id="10" name="Image 10"/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533792" y="2771775"/>
            <a:ext cx="7143724" cy="2637831"/>
          </a:xfrm>
          <a:prstGeom prst="rect">
            <a:avLst/>
          </a:prstGeom>
        </p:spPr>
      </p:pic>
      <p:pic>
        <p:nvPicPr>
          <p:cNvPr id="6" name="Image 6" descr="Satelite-2-5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7921" y="1657350"/>
            <a:ext cx="1008702" cy="1016640"/>
          </a:xfrm>
          <a:prstGeom prst="rect">
            <a:avLst/>
          </a:prstGeom>
        </p:spPr>
      </p:pic>
      <p:pic>
        <p:nvPicPr>
          <p:cNvPr id="9" name="Picture 6" descr="Résultat de recherche d'images pour &quot;logo drone dji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960" y="3622675"/>
            <a:ext cx="1456515" cy="1456515"/>
          </a:xfrm>
          <a:prstGeom prst="rect">
            <a:avLst/>
          </a:prstGeom>
          <a:noFill/>
          <a:ln w="34925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/>
          <p:cNvSpPr txBox="1"/>
          <p:nvPr/>
        </p:nvSpPr>
        <p:spPr>
          <a:xfrm>
            <a:off x="628650" y="1423998"/>
            <a:ext cx="522922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GPS intégré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Récupération de la localisation pendant le vol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Enregistrement de la localisation dans des fichiers .DAT dans le drone</a:t>
            </a:r>
            <a:endParaRPr lang="fr-FR"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753962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3875" y="333375"/>
            <a:ext cx="11082683" cy="1151965"/>
          </a:xfrm>
        </p:spPr>
        <p:txBody>
          <a:bodyPr>
            <a:normAutofit/>
          </a:bodyPr>
          <a:lstStyle/>
          <a:p>
            <a:pPr algn="ctr"/>
            <a:r>
              <a:rPr lang="fr-FR"/>
              <a:t>Tracé DU TRAJET</a:t>
            </a:r>
            <a:endParaRPr lang="en-GB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180975" y="1609725"/>
            <a:ext cx="5484813" cy="4922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Récupération de la localisation</a:t>
            </a:r>
            <a:endParaRPr lang="en-GB"/>
          </a:p>
        </p:txBody>
      </p:sp>
      <p:sp>
        <p:nvSpPr>
          <p:cNvPr id="7" name="ZoneTexte 6"/>
          <p:cNvSpPr txBox="1"/>
          <p:nvPr/>
        </p:nvSpPr>
        <p:spPr>
          <a:xfrm>
            <a:off x="523875" y="2112932"/>
            <a:ext cx="5229225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Pendant le vol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Récupération toutes les 5s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Enregistrement dans un fichier</a:t>
            </a:r>
          </a:p>
        </p:txBody>
      </p:sp>
      <p:pic>
        <p:nvPicPr>
          <p:cNvPr id="8" name="Imag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905250"/>
            <a:ext cx="10349164" cy="140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82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0" y="76200"/>
            <a:ext cx="10396538" cy="1234253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rgbClr val="B80E0F"/>
                </a:solidFill>
              </a:rPr>
              <a:t>Tracé DU TRAJET</a:t>
            </a:r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448004" y="2100580"/>
            <a:ext cx="10394950" cy="5644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Tracer sur la carte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685800" y="2702886"/>
            <a:ext cx="5229225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Google </a:t>
            </a:r>
            <a:r>
              <a:rPr lang="fr-FR" sz="2000" err="1">
                <a:solidFill>
                  <a:srgbClr val="000000"/>
                </a:solidFill>
                <a:latin typeface="Impact"/>
              </a:rPr>
              <a:t>Maps</a:t>
            </a:r>
            <a:r>
              <a:rPr lang="fr-FR" sz="2000">
                <a:solidFill>
                  <a:srgbClr val="000000"/>
                </a:solidFill>
                <a:latin typeface="Impact"/>
              </a:rPr>
              <a:t> API pour Android</a:t>
            </a:r>
          </a:p>
          <a:p>
            <a:endParaRPr lang="fr-FR" sz="2000">
              <a:solidFill>
                <a:srgbClr val="000000"/>
              </a:solidFill>
              <a:latin typeface="Impac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>
                <a:solidFill>
                  <a:srgbClr val="000000"/>
                </a:solidFill>
                <a:latin typeface="Impact"/>
              </a:rPr>
              <a:t>Tracer du parcours à partir des points</a:t>
            </a:r>
          </a:p>
        </p:txBody>
      </p:sp>
      <p:pic>
        <p:nvPicPr>
          <p:cNvPr id="8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213" y="2063750"/>
            <a:ext cx="5443580" cy="228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97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14901" y="428625"/>
            <a:ext cx="10396882" cy="1151965"/>
          </a:xfrm>
        </p:spPr>
        <p:txBody>
          <a:bodyPr/>
          <a:lstStyle/>
          <a:p>
            <a:pPr algn="ctr"/>
            <a:r>
              <a:rPr lang="fr-FR"/>
              <a:t>introduction</a:t>
            </a:r>
            <a:endParaRPr lang="en-GB"/>
          </a:p>
        </p:txBody>
      </p:sp>
      <p:sp>
        <p:nvSpPr>
          <p:cNvPr id="4" name="ZoneTexte 3"/>
          <p:cNvSpPr txBox="1"/>
          <p:nvPr/>
        </p:nvSpPr>
        <p:spPr>
          <a:xfrm>
            <a:off x="1428750" y="1971675"/>
            <a:ext cx="8847137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Objectif de notre projet :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Créer une application Android connecté au drone </a:t>
            </a:r>
          </a:p>
          <a:p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Afficher avec celle-ci le retour vidéo en direct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Récupérer les coordonnées GPS en temps direct et afficher le parcours de vol à la fin de la session de vol sur une carte </a:t>
            </a:r>
          </a:p>
          <a:p>
            <a:pPr algn="ctr"/>
            <a:endParaRPr lang="fr-FR"/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fr-FR"/>
          </a:p>
          <a:p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0142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854" y="114300"/>
            <a:ext cx="10396882" cy="1151965"/>
          </a:xfrm>
        </p:spPr>
        <p:txBody>
          <a:bodyPr/>
          <a:lstStyle/>
          <a:p>
            <a:pPr algn="ctr"/>
            <a:r>
              <a:rPr lang="fr-FR"/>
              <a:t>Reconnaissance de forme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>
                <a:solidFill>
                  <a:srgbClr val="000000"/>
                </a:solidFill>
                <a:latin typeface="Impact"/>
              </a:rPr>
              <a:t>Utilisation d'un tracker</a:t>
            </a: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Bibliothèque </a:t>
            </a:r>
          </a:p>
          <a:p>
            <a:pPr lvl="1"/>
            <a:r>
              <a:rPr lang="fr-FR">
                <a:solidFill>
                  <a:srgbClr val="000000"/>
                </a:solidFill>
                <a:latin typeface="Impact"/>
              </a:rPr>
              <a:t>Open  cv</a:t>
            </a:r>
            <a:endParaRPr lang="fr-FR">
              <a:latin typeface="Impact"/>
            </a:endParaRPr>
          </a:p>
          <a:p>
            <a:pPr lvl="1"/>
            <a:r>
              <a:rPr lang="fr-FR">
                <a:solidFill>
                  <a:srgbClr val="000000"/>
                </a:solidFill>
                <a:latin typeface="Impact"/>
              </a:rPr>
              <a:t>Réalité augmenté pour Android ?</a:t>
            </a:r>
          </a:p>
        </p:txBody>
      </p:sp>
      <p:pic>
        <p:nvPicPr>
          <p:cNvPr id="4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031" y="1895475"/>
            <a:ext cx="3713345" cy="323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317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204856" y="371764"/>
            <a:ext cx="3646054" cy="1151965"/>
          </a:xfrm>
        </p:spPr>
        <p:txBody>
          <a:bodyPr/>
          <a:lstStyle/>
          <a:p>
            <a:pPr algn="ctr"/>
            <a:r>
              <a:rPr lang="fr-FR"/>
              <a:t>Conclusion</a:t>
            </a:r>
            <a:endParaRPr lang="en-GB"/>
          </a:p>
        </p:txBody>
      </p:sp>
      <p:sp>
        <p:nvSpPr>
          <p:cNvPr id="4" name="ZoneTexte 3"/>
          <p:cNvSpPr txBox="1"/>
          <p:nvPr/>
        </p:nvSpPr>
        <p:spPr>
          <a:xfrm>
            <a:off x="857250" y="1521953"/>
            <a:ext cx="7324725" cy="507831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SDK très complet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Projet très intéressant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Impact"/>
              </a:rPr>
              <a:t>Problèmes rencontrés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        - Problèmes de qualité de réception , problème de prise de photo/</a:t>
            </a:r>
            <a:r>
              <a:rPr lang="fr-FR" err="1">
                <a:solidFill>
                  <a:srgbClr val="000000"/>
                </a:solidFill>
                <a:latin typeface="Impact"/>
              </a:rPr>
              <a:t>video</a:t>
            </a:r>
          </a:p>
          <a:p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Familiarisation avec l'utilisation de l'objet connecté</a:t>
            </a:r>
          </a:p>
          <a:p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latin typeface="Impact"/>
              </a:rPr>
              <a:t>Amélioration de la reconnaissance de forme (Amazon)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>
                <a:solidFill>
                  <a:srgbClr val="000000"/>
                </a:solidFill>
                <a:latin typeface="Impact"/>
              </a:rPr>
              <a:t>Projet trop ambitieux par rapport au temps donnée</a:t>
            </a:r>
          </a:p>
          <a:p>
            <a:endParaRPr lang="fr-FR">
              <a:solidFill>
                <a:srgbClr val="000000"/>
              </a:solidFill>
              <a:latin typeface="Impact"/>
            </a:endParaRPr>
          </a:p>
          <a:p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>
              <a:solidFill>
                <a:srgbClr val="000000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246576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2000" y="241935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fr-FR" sz="6000"/>
              <a:t>Des Questions ?</a:t>
            </a:r>
            <a:endParaRPr lang="fr-FR" sz="6000">
              <a:solidFill>
                <a:srgbClr val="B80E0F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8461722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3101" y="114300"/>
            <a:ext cx="10396882" cy="1151965"/>
          </a:xfrm>
        </p:spPr>
        <p:txBody>
          <a:bodyPr/>
          <a:lstStyle/>
          <a:p>
            <a:pPr algn="ctr"/>
            <a:r>
              <a:rPr lang="fr-FR"/>
              <a:t>VIDEO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722425" y="3200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fr-FR">
              <a:solidFill>
                <a:srgbClr val="000000"/>
              </a:solidFill>
              <a:latin typeface="Impact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2429662" y="2543175"/>
            <a:ext cx="6731855" cy="76944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>
                <a:hlinkClick r:id="rId3"/>
              </a:rPr>
              <a:t>DjiPocketFlyMovie</a:t>
            </a:r>
            <a:endParaRPr lang="fr-FR" sz="4400"/>
          </a:p>
        </p:txBody>
      </p:sp>
    </p:spTree>
    <p:extLst>
      <p:ext uri="{BB962C8B-B14F-4D97-AF65-F5344CB8AC3E}">
        <p14:creationId xmlns:p14="http://schemas.microsoft.com/office/powerpoint/2010/main" val="829212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71727" y="190500"/>
            <a:ext cx="8715651" cy="1154184"/>
          </a:xfrm>
        </p:spPr>
        <p:txBody>
          <a:bodyPr/>
          <a:lstStyle/>
          <a:p>
            <a:pPr algn="ctr"/>
            <a:r>
              <a:rPr lang="fr-FR"/>
              <a:t>DEMO</a:t>
            </a:r>
          </a:p>
        </p:txBody>
      </p:sp>
      <p:pic>
        <p:nvPicPr>
          <p:cNvPr id="3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3" y="1533525"/>
            <a:ext cx="3536768" cy="353648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047141" y="1781175"/>
            <a:ext cx="7167866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Le drone sera contrôlé par la télécommande uniquement.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/>
              <a:t>L'application </a:t>
            </a:r>
            <a:r>
              <a:rPr lang="fr-FR" err="1"/>
              <a:t>DjiPocketFly</a:t>
            </a:r>
            <a:r>
              <a:rPr lang="fr-FR"/>
              <a:t> sera lancé afin de récupérer les coordonnées GPS.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4675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9125" y="200025"/>
            <a:ext cx="10396882" cy="1151965"/>
          </a:xfrm>
        </p:spPr>
        <p:txBody>
          <a:bodyPr/>
          <a:lstStyle/>
          <a:p>
            <a:pPr algn="ctr"/>
            <a:r>
              <a:rPr lang="fr-FR"/>
              <a:t>Répartition des taches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>
                <a:solidFill>
                  <a:srgbClr val="000000"/>
                </a:solidFill>
                <a:latin typeface="Impact"/>
              </a:rPr>
              <a:t>Appairage : Meyer Alexandre </a:t>
            </a: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Retour VIDEO : Jean Baptiste </a:t>
            </a:r>
            <a:r>
              <a:rPr lang="fr-FR" err="1">
                <a:solidFill>
                  <a:srgbClr val="000000"/>
                </a:solidFill>
                <a:latin typeface="Impact"/>
              </a:rPr>
              <a:t>ponzo</a:t>
            </a:r>
            <a:r>
              <a:rPr lang="fr-FR">
                <a:solidFill>
                  <a:srgbClr val="000000"/>
                </a:solidFill>
                <a:latin typeface="Impact"/>
              </a:rPr>
              <a:t> </a:t>
            </a: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r>
              <a:rPr lang="fr-FR">
                <a:solidFill>
                  <a:srgbClr val="000000"/>
                </a:solidFill>
                <a:latin typeface="Impact"/>
              </a:rPr>
              <a:t>Récupération des données </a:t>
            </a:r>
            <a:r>
              <a:rPr lang="fr-FR" err="1">
                <a:solidFill>
                  <a:srgbClr val="000000"/>
                </a:solidFill>
                <a:latin typeface="Impact"/>
              </a:rPr>
              <a:t>gps</a:t>
            </a:r>
            <a:r>
              <a:rPr lang="fr-FR">
                <a:solidFill>
                  <a:srgbClr val="000000"/>
                </a:solidFill>
                <a:latin typeface="Impact"/>
              </a:rPr>
              <a:t> :  Garnier romain  </a:t>
            </a:r>
          </a:p>
          <a:p>
            <a:endParaRPr lang="fr-FR">
              <a:solidFill>
                <a:srgbClr val="000000"/>
              </a:solidFill>
              <a:latin typeface="Impact"/>
            </a:endParaRPr>
          </a:p>
        </p:txBody>
      </p:sp>
    </p:spTree>
    <p:extLst>
      <p:ext uri="{BB962C8B-B14F-4D97-AF65-F5344CB8AC3E}">
        <p14:creationId xmlns:p14="http://schemas.microsoft.com/office/powerpoint/2010/main" val="398939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42950" y="276225"/>
            <a:ext cx="10396882" cy="1151965"/>
          </a:xfrm>
        </p:spPr>
        <p:txBody>
          <a:bodyPr/>
          <a:lstStyle/>
          <a:p>
            <a:r>
              <a:rPr lang="fr-FR"/>
              <a:t>Matériels utilisés pour le projet </a:t>
            </a:r>
            <a:endParaRPr lang="fr-FR">
              <a:solidFill>
                <a:srgbClr val="B80E0F"/>
              </a:solidFill>
              <a:latin typeface="Impact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fr-FR"/>
              <a:t>Un drone Phantom 3</a:t>
            </a:r>
          </a:p>
          <a:p>
            <a:r>
              <a:rPr lang="fr-FR"/>
              <a:t>Une télécommande Phantom 3</a:t>
            </a:r>
          </a:p>
          <a:p>
            <a:r>
              <a:rPr lang="fr-FR"/>
              <a:t>Un smartphone Android ( SONY </a:t>
            </a:r>
            <a:r>
              <a:rPr lang="fr-FR" err="1"/>
              <a:t>xperia</a:t>
            </a:r>
            <a:r>
              <a:rPr lang="fr-FR"/>
              <a:t> z3 )</a:t>
            </a:r>
          </a:p>
          <a:p>
            <a:endParaRPr lang="fr-FR"/>
          </a:p>
        </p:txBody>
      </p:sp>
      <p:pic>
        <p:nvPicPr>
          <p:cNvPr id="4" name="Image 4" descr="IMG_164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011" y="1547837"/>
            <a:ext cx="5150606" cy="343321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25822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438472" y="276225"/>
            <a:ext cx="11056050" cy="1151965"/>
          </a:xfrm>
        </p:spPr>
        <p:txBody>
          <a:bodyPr>
            <a:normAutofit/>
          </a:bodyPr>
          <a:lstStyle/>
          <a:p>
            <a:pPr lvl="0" algn="ctr"/>
            <a:r>
              <a:rPr lang="en-GB"/>
              <a:t>Nos </a:t>
            </a:r>
            <a:r>
              <a:rPr lang="en-GB" err="1"/>
              <a:t>outils</a:t>
            </a:r>
            <a:r>
              <a:rPr lang="en-GB"/>
              <a:t> de </a:t>
            </a:r>
            <a:r>
              <a:rPr lang="en-GB" err="1"/>
              <a:t>developpement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sz="quarter" idx="13"/>
          </p:nvPr>
        </p:nvSpPr>
        <p:spPr>
          <a:xfrm>
            <a:off x="609797" y="1800225"/>
            <a:ext cx="10394707" cy="3311189"/>
          </a:xfrm>
        </p:spPr>
        <p:txBody>
          <a:bodyPr>
            <a:normAutofit/>
          </a:bodyPr>
          <a:lstStyle/>
          <a:p>
            <a:pPr lvl="0"/>
            <a:r>
              <a:rPr lang="fr-FR"/>
              <a:t>outils</a:t>
            </a:r>
          </a:p>
          <a:p>
            <a:pPr lvl="0"/>
            <a:endParaRPr lang="fr-FR"/>
          </a:p>
          <a:p>
            <a:pPr lvl="0"/>
            <a:endParaRPr lang="en-GB"/>
          </a:p>
          <a:p>
            <a:pPr lvl="0"/>
            <a:r>
              <a:rPr lang="fr-FR"/>
              <a:t>Environnement de développement</a:t>
            </a:r>
            <a:endParaRPr lang="en-GB"/>
          </a:p>
        </p:txBody>
      </p:sp>
      <p:pic>
        <p:nvPicPr>
          <p:cNvPr id="1030" name="Picture 6" descr="Résultat de recherche d'images pour &quot;android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942" y="2225040"/>
            <a:ext cx="797128" cy="93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dji sdk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77" y="2266950"/>
            <a:ext cx="1003099" cy="100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android studio logo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63" y="3629025"/>
            <a:ext cx="3171097" cy="12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>
            <a:normAutofit/>
          </a:bodyPr>
          <a:lstStyle/>
          <a:p>
            <a:pPr algn="ctr"/>
            <a:r>
              <a:rPr lang="en-GB" err="1"/>
              <a:t>Fonctionnalitées</a:t>
            </a:r>
            <a:endParaRPr lang="en-GB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742950" y="2105025"/>
            <a:ext cx="10394950" cy="2852854"/>
          </a:xfrm>
        </p:spPr>
        <p:txBody>
          <a:bodyPr/>
          <a:lstStyle/>
          <a:p>
            <a:r>
              <a:rPr lang="en-GB" err="1"/>
              <a:t>Appairage</a:t>
            </a:r>
            <a:r>
              <a:rPr lang="fr-FR"/>
              <a:t> </a:t>
            </a:r>
            <a:endParaRPr lang="en-GB"/>
          </a:p>
          <a:p>
            <a:r>
              <a:rPr lang="fr-FR"/>
              <a:t>Récupérer le retour vidéo</a:t>
            </a:r>
            <a:endParaRPr lang="en-GB"/>
          </a:p>
          <a:p>
            <a:r>
              <a:rPr lang="fr-FR"/>
              <a:t>Récupérer les information de géolocalisation</a:t>
            </a:r>
            <a:endParaRPr lang="en-GB"/>
          </a:p>
          <a:p>
            <a:r>
              <a:rPr lang="fr-FR"/>
              <a:t>Retracer le parcours</a:t>
            </a:r>
            <a:endParaRPr lang="en-GB"/>
          </a:p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8642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Matériel Requis pour l’appairage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076775"/>
          </a:xfrm>
        </p:spPr>
        <p:txBody>
          <a:bodyPr/>
          <a:lstStyle/>
          <a:p>
            <a:r>
              <a:rPr lang="fr-FR"/>
              <a:t>Un drone </a:t>
            </a:r>
            <a:r>
              <a:rPr lang="fr-FR" err="1"/>
              <a:t>dji</a:t>
            </a:r>
            <a:r>
              <a:rPr lang="fr-FR"/>
              <a:t> Phantom 3</a:t>
            </a:r>
          </a:p>
          <a:p>
            <a:r>
              <a:rPr lang="fr-FR"/>
              <a:t>Une télécommande pour </a:t>
            </a:r>
            <a:r>
              <a:rPr lang="fr-FR" err="1"/>
              <a:t>dji</a:t>
            </a:r>
            <a:r>
              <a:rPr lang="fr-FR"/>
              <a:t> Phantom 3</a:t>
            </a:r>
          </a:p>
          <a:p>
            <a:r>
              <a:rPr lang="fr-FR"/>
              <a:t>Une téléphone tournant sous l’os Android</a:t>
            </a:r>
          </a:p>
        </p:txBody>
      </p:sp>
    </p:spTree>
    <p:extLst>
      <p:ext uri="{BB962C8B-B14F-4D97-AF65-F5344CB8AC3E}">
        <p14:creationId xmlns:p14="http://schemas.microsoft.com/office/powerpoint/2010/main" val="129134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304800"/>
            <a:ext cx="10396882" cy="1151965"/>
          </a:xfrm>
        </p:spPr>
        <p:txBody>
          <a:bodyPr/>
          <a:lstStyle/>
          <a:p>
            <a:r>
              <a:rPr lang="fr-FR"/>
              <a:t>Pré Requis pour utiliser le </a:t>
            </a:r>
            <a:r>
              <a:rPr lang="fr-FR" err="1"/>
              <a:t>sdk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2247900"/>
            <a:ext cx="10394707" cy="3311189"/>
          </a:xfrm>
        </p:spPr>
        <p:txBody>
          <a:bodyPr/>
          <a:lstStyle/>
          <a:p>
            <a:r>
              <a:rPr lang="fr-FR">
                <a:solidFill>
                  <a:srgbClr val="000000"/>
                </a:solidFill>
              </a:rPr>
              <a:t>Android API </a:t>
            </a:r>
            <a:r>
              <a:rPr lang="fr-FR" err="1">
                <a:solidFill>
                  <a:srgbClr val="000000"/>
                </a:solidFill>
              </a:rPr>
              <a:t>Level</a:t>
            </a:r>
            <a:r>
              <a:rPr lang="fr-FR">
                <a:solidFill>
                  <a:srgbClr val="000000"/>
                </a:solidFill>
              </a:rPr>
              <a:t> 22 Ou </a:t>
            </a:r>
            <a:r>
              <a:rPr lang="fr-FR" err="1">
                <a:solidFill>
                  <a:srgbClr val="000000"/>
                </a:solidFill>
              </a:rPr>
              <a:t>PLus</a:t>
            </a: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pPr marL="0" indent="0">
              <a:buNone/>
            </a:pPr>
            <a:endParaRPr lang="fr-FR">
              <a:solidFill>
                <a:srgbClr val="000000"/>
              </a:solidFill>
              <a:latin typeface="Impact"/>
            </a:endParaRPr>
          </a:p>
          <a:p>
            <a:r>
              <a:rPr lang="fr-FR">
                <a:solidFill>
                  <a:srgbClr val="000000"/>
                </a:solidFill>
              </a:rPr>
              <a:t>Android Studio 1.5 Ou </a:t>
            </a:r>
            <a:r>
              <a:rPr lang="fr-FR" err="1">
                <a:solidFill>
                  <a:srgbClr val="000000"/>
                </a:solidFill>
              </a:rPr>
              <a:t>pLUS</a:t>
            </a:r>
            <a:endParaRPr lang="fr-FR" err="1">
              <a:solidFill>
                <a:srgbClr val="000000"/>
              </a:solidFill>
              <a:latin typeface="Impact"/>
            </a:endParaRPr>
          </a:p>
          <a:p>
            <a:endParaRPr lang="fr-FR"/>
          </a:p>
          <a:p>
            <a:endParaRPr lang="fr-FR"/>
          </a:p>
        </p:txBody>
      </p:sp>
      <p:pic>
        <p:nvPicPr>
          <p:cNvPr id="5" name="Picture 10" descr="Résultat de recherche d'images pour &quot;android studio logo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752" y="3790950"/>
            <a:ext cx="3171097" cy="127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157" y="1791335"/>
            <a:ext cx="1504841" cy="151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263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Grand événem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Grand événem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rand événem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34</Slides>
  <Notes>33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Grand événement</vt:lpstr>
      <vt:lpstr>PowerPoint Presentation</vt:lpstr>
      <vt:lpstr>Plan</vt:lpstr>
      <vt:lpstr>introduction</vt:lpstr>
      <vt:lpstr>Répartition des taches</vt:lpstr>
      <vt:lpstr>Matériels utilisés pour le projet </vt:lpstr>
      <vt:lpstr>Nos outils de developpement</vt:lpstr>
      <vt:lpstr>Fonctionnalitées</vt:lpstr>
      <vt:lpstr>Matériel Requis pour l’appairage</vt:lpstr>
      <vt:lpstr>Pré Requis pour utiliser le sdk</vt:lpstr>
      <vt:lpstr>Architecture du sdk DJI</vt:lpstr>
      <vt:lpstr>Procédure pour faire fonctionner l’application Android</vt:lpstr>
      <vt:lpstr>Appairage entre la télécommande et le drone </vt:lpstr>
      <vt:lpstr>Appairage Entre L’application et le drone</vt:lpstr>
      <vt:lpstr>Integration du sdk sous android </vt:lpstr>
      <vt:lpstr>INTEGRATION DU SDK SOUS ANDROID  </vt:lpstr>
      <vt:lpstr>Déroulement de l'appairage étape par étape</vt:lpstr>
      <vt:lpstr>Partie Android</vt:lpstr>
      <vt:lpstr>Main ACTIVITY</vt:lpstr>
      <vt:lpstr>Récupérer le retour video</vt:lpstr>
      <vt:lpstr>RÉCUPÉRER LE RETOUR VIDEO</vt:lpstr>
      <vt:lpstr>RÉCUPÉRER LE RETOUR VIDEO </vt:lpstr>
      <vt:lpstr>RÉCUPÉRER LE RETOUR VIDEO  </vt:lpstr>
      <vt:lpstr>RÉCUPÉRER LE RETOUR VIDEO</vt:lpstr>
      <vt:lpstr>PRENDRE UNE PHOTO/VIDEO </vt:lpstr>
      <vt:lpstr>Prendre une Photo/Video</vt:lpstr>
      <vt:lpstr>PRENDRE UNE PHOTO/VIDEO</vt:lpstr>
      <vt:lpstr>Données de localisation</vt:lpstr>
      <vt:lpstr>Tracé DU TRAJET</vt:lpstr>
      <vt:lpstr>Tracé DU TRAJET</vt:lpstr>
      <vt:lpstr>Reconnaissance de forme</vt:lpstr>
      <vt:lpstr>Conclusion</vt:lpstr>
      <vt:lpstr>Des Questions ?</vt:lpstr>
      <vt:lpstr>VIDEO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2017-05-15T12:16:41Z</dcterms:modified>
</cp:coreProperties>
</file>